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
  </p:notesMasterIdLst>
  <p:sldIdLst>
    <p:sldId id="256" r:id="rId3"/>
    <p:sldId id="278" r:id="rId4"/>
    <p:sldId id="267" r:id="rId5"/>
    <p:sldId id="279" r:id="rId6"/>
    <p:sldId id="280" r:id="rId7"/>
  </p:sldIdLst>
  <p:sldSz cx="9144000" cy="5143500" type="screen16x9"/>
  <p:notesSz cx="6858000" cy="9144000"/>
  <p:embeddedFontLst>
    <p:embeddedFont>
      <p:font typeface="Proxima Nova" panose="020B0604020202020204"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autoAdjust="0"/>
    <p:restoredTop sz="74731" autoAdjust="0"/>
  </p:normalViewPr>
  <p:slideViewPr>
    <p:cSldViewPr>
      <p:cViewPr varScale="1">
        <p:scale>
          <a:sx n="98" d="100"/>
          <a:sy n="98" d="100"/>
        </p:scale>
        <p:origin x="1445" y="29"/>
      </p:cViewPr>
      <p:guideLst>
        <p:guide orient="horz" pos="1620"/>
        <p:guide pos="2880"/>
      </p:guideLst>
    </p:cSldViewPr>
  </p:slideViewPr>
  <p:outlineViewPr>
    <p:cViewPr>
      <p:scale>
        <a:sx n="33" d="100"/>
        <a:sy n="33" d="100"/>
      </p:scale>
      <p:origin x="36"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4.fntdata"/><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Hi, I am Paras Garg, going to present on Utilization of Collected Data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baseline="0" dirty="0"/>
              <a:t>Why do companies spend so much money in collecting data?</a:t>
            </a:r>
          </a:p>
          <a:p>
            <a:pPr lvl="0">
              <a:spcBef>
                <a:spcPts val="0"/>
              </a:spcBef>
              <a:buNone/>
            </a:pPr>
            <a:endParaRPr lang="en-US" baseline="0" dirty="0"/>
          </a:p>
          <a:p>
            <a:pPr lvl="0">
              <a:spcBef>
                <a:spcPts val="0"/>
              </a:spcBef>
              <a:buNone/>
            </a:pPr>
            <a:r>
              <a:rPr lang="en-US" baseline="0" dirty="0"/>
              <a:t>Data plays a significant role in their decision making as it capture every activity by users. So, eventually it helps them to understand their customers. Some of the possible reasons that the companies collect huge amount of data as they want to know user activities, user behavior, to trace product performance, to promote sales, and to know the conversion rates.</a:t>
            </a:r>
          </a:p>
          <a:p>
            <a:pPr lvl="0">
              <a:spcBef>
                <a:spcPts val="0"/>
              </a:spcBef>
              <a:buNone/>
            </a:pPr>
            <a:endParaRPr lang="en-US" baseline="0" dirty="0"/>
          </a:p>
          <a:p>
            <a:pPr lvl="0">
              <a:spcBef>
                <a:spcPts val="0"/>
              </a:spcBef>
              <a:buNone/>
            </a:pPr>
            <a:r>
              <a:rPr lang="en-US" baseline="0" dirty="0"/>
              <a:t>Now, let’s discuss some of the strategies.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lang="en-US" dirty="0"/>
          </a:p>
          <a:p>
            <a:pPr lvl="0">
              <a:spcBef>
                <a:spcPts val="0"/>
              </a:spcBef>
              <a:buNone/>
            </a:pPr>
            <a:r>
              <a:rPr lang="en-US" dirty="0"/>
              <a:t>Traffic tracking is one of the most important strategies as it provides a clear picture </a:t>
            </a:r>
            <a:r>
              <a:rPr lang="en-US" baseline="0" dirty="0"/>
              <a:t>on incoming traffic, users interests, user behavior and other user activities.</a:t>
            </a:r>
          </a:p>
          <a:p>
            <a:pPr lvl="0">
              <a:spcBef>
                <a:spcPts val="0"/>
              </a:spcBef>
              <a:buNone/>
            </a:pPr>
            <a:r>
              <a:rPr lang="en-US" baseline="0" dirty="0"/>
              <a:t> </a:t>
            </a:r>
          </a:p>
          <a:p>
            <a:pPr lvl="0">
              <a:spcBef>
                <a:spcPts val="0"/>
              </a:spcBef>
              <a:buNone/>
            </a:pPr>
            <a:r>
              <a:rPr lang="en-US" baseline="0" dirty="0"/>
              <a:t>Using this strategy company can monitor the </a:t>
            </a:r>
            <a:r>
              <a:rPr lang="en-US" b="1" baseline="0" dirty="0"/>
              <a:t>user devices:</a:t>
            </a:r>
            <a:r>
              <a:rPr lang="en-US" baseline="0" dirty="0"/>
              <a:t> to know most common device among users, </a:t>
            </a:r>
            <a:r>
              <a:rPr lang="en-US" b="1" baseline="0" dirty="0"/>
              <a:t>traffic sources:</a:t>
            </a:r>
            <a:r>
              <a:rPr lang="en-US" baseline="0" dirty="0"/>
              <a:t> what are sources they are receiving traffic it could be blogs, advertisement, posts, or any other webpage, check </a:t>
            </a:r>
            <a:r>
              <a:rPr lang="en-US" b="1" baseline="0" dirty="0"/>
              <a:t>average number of visits and duration user spent</a:t>
            </a:r>
            <a:r>
              <a:rPr lang="en-US" baseline="0" dirty="0"/>
              <a:t> on any particular page or post to understand user interests, and check </a:t>
            </a:r>
            <a:r>
              <a:rPr lang="en-US" b="1" baseline="0" dirty="0"/>
              <a:t>click throughs</a:t>
            </a:r>
            <a:r>
              <a:rPr lang="en-US" baseline="0" dirty="0"/>
              <a:t> so they can detect the time of a day the most of the users are active.</a:t>
            </a:r>
          </a:p>
          <a:p>
            <a:pPr lvl="0">
              <a:spcBef>
                <a:spcPts val="0"/>
              </a:spcBef>
              <a:buNone/>
            </a:pPr>
            <a:endParaRPr lang="en-US" baseline="0" dirty="0"/>
          </a:p>
          <a:p>
            <a:pPr lvl="0">
              <a:spcBef>
                <a:spcPts val="0"/>
              </a:spcBef>
              <a:buNone/>
            </a:pPr>
            <a:r>
              <a:rPr lang="en-US" baseline="0" dirty="0"/>
              <a:t>How companies can use this information? </a:t>
            </a:r>
          </a:p>
          <a:p>
            <a:pPr lvl="0">
              <a:spcBef>
                <a:spcPts val="0"/>
              </a:spcBef>
              <a:buNone/>
            </a:pPr>
            <a:r>
              <a:rPr lang="en-US" baseline="0" dirty="0"/>
              <a:t>Any company like Amazon could have thousands for web links and sources which drives the user on their website. So, this strategy helps Amazon to find out top links or posts from which the company receives a quality traffic.</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In this strategy, company</a:t>
            </a:r>
            <a:r>
              <a:rPr lang="en-US" baseline="0" dirty="0"/>
              <a:t> divides the users in to groups based on there geographic location, users characteristics, user psychology, and user behavior.</a:t>
            </a:r>
          </a:p>
          <a:p>
            <a:r>
              <a:rPr lang="en-US" baseline="0" dirty="0"/>
              <a:t>These information help the companies to understand their actual users - who they are, what are their needs, things they don’t care about, and the ways they compare products.</a:t>
            </a:r>
          </a:p>
          <a:p>
            <a:endParaRPr lang="en-US" b="0" baseline="0" dirty="0"/>
          </a:p>
          <a:p>
            <a:r>
              <a:rPr lang="en-US" b="0" baseline="0" dirty="0"/>
              <a:t>How this strategy is helpful?</a:t>
            </a:r>
          </a:p>
          <a:p>
            <a:r>
              <a:rPr lang="en-US" b="0" baseline="0" dirty="0"/>
              <a:t>Suppose there are two phones iPhone and Samsung and company has collected the enough information which tells, that iPhone has great demand at East coast and Samsung has demand at West coast. By this information, company will divide the users geographically. Now, they can build the strategy to promote these products based on locations.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aseline="0" dirty="0"/>
              <a:t>This strategy helps the company to increase their sales and conversion rates. </a:t>
            </a:r>
          </a:p>
          <a:p>
            <a:r>
              <a:rPr lang="en-US" baseline="0" dirty="0"/>
              <a:t>Companies utilize data for products up sales and cross sales, enhance search results based on users searches, to maximize advertisement benefits and for product promotions. </a:t>
            </a:r>
          </a:p>
          <a:p>
            <a:endParaRPr lang="en-US" baseline="0" dirty="0"/>
          </a:p>
          <a:p>
            <a:r>
              <a:rPr lang="en-US" baseline="0" dirty="0"/>
              <a:t>Company collect user searches and based on that it shows similar products, products which others customers had bought with particular products, and even send newsletters.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56" name="Shape 56"/>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57" name="Shape 57"/>
          <p:cNvSpPr txBox="1">
            <a:spLocks noGrp="1"/>
          </p:cNvSpPr>
          <p:nvPr>
            <p:ph type="subTitle" idx="1"/>
          </p:nvPr>
        </p:nvSpPr>
        <p:spPr>
          <a:xfrm>
            <a:off x="510450" y="3182312"/>
            <a:ext cx="8123100" cy="629999"/>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58" name="Shape 5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pPr lvl="0" rtl="0">
                <a:spcBef>
                  <a:spcPts val="0"/>
                </a:spcBef>
                <a:buNone/>
              </a:pPr>
              <a:t>‹#›</a:t>
            </a:fld>
            <a:endParaRPr lang="en">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61" name="Shape 61"/>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a:endParaRPr/>
          </a:p>
        </p:txBody>
      </p:sp>
      <p:sp>
        <p:nvSpPr>
          <p:cNvPr id="62" name="Shape 6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pPr lvl="0" rtl="0">
                <a:spcBef>
                  <a:spcPts val="0"/>
                </a:spcBef>
                <a:buNone/>
              </a:pPr>
              <a:t>‹#›</a:t>
            </a:fld>
            <a:endParaRPr lang="en">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65" name="Shape 65"/>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6" name="Shape 66"/>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0" name="Shape 70"/>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1" name="Shape 71"/>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2" name="Shape 7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5" name="Shape 7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8" name="Shape 78"/>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9" name="Shape 7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ption">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311700" y="4236825"/>
            <a:ext cx="5998800" cy="598799"/>
          </a:xfrm>
          <a:prstGeom prst="rect">
            <a:avLst/>
          </a:prstGeom>
        </p:spPr>
        <p:txBody>
          <a:bodyPr lIns="91425" tIns="91425" rIns="91425" bIns="91425" anchor="ctr" anchorCtr="0"/>
          <a:lstStyle>
            <a:lvl1pPr lvl="0" rtl="0">
              <a:lnSpc>
                <a:spcPct val="100000"/>
              </a:lnSpc>
              <a:spcBef>
                <a:spcPts val="0"/>
              </a:spcBef>
              <a:spcAft>
                <a:spcPts val="0"/>
              </a:spcAft>
              <a:buSzPct val="100000"/>
              <a:buNone/>
              <a:defRPr sz="2100"/>
            </a:lvl1pPr>
          </a:lstStyle>
          <a:p>
            <a:endParaRPr/>
          </a:p>
        </p:txBody>
      </p:sp>
      <p:sp>
        <p:nvSpPr>
          <p:cNvPr id="92" name="Shape 9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ig number">
    <p:spTree>
      <p:nvGrpSpPr>
        <p:cNvPr id="1"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95" name="Shape 95"/>
          <p:cNvSpPr txBox="1">
            <a:spLocks noGrp="1"/>
          </p:cNvSpPr>
          <p:nvPr>
            <p:ph type="title"/>
          </p:nvPr>
        </p:nvSpPr>
        <p:spPr>
          <a:xfrm>
            <a:off x="311700" y="991475"/>
            <a:ext cx="8520599" cy="1917899"/>
          </a:xfrm>
          <a:prstGeom prst="rect">
            <a:avLst/>
          </a:prstGeom>
        </p:spPr>
        <p:txBody>
          <a:bodyPr lIns="91425" tIns="91425" rIns="91425" bIns="91425" anchor="ctr" anchorCtr="0"/>
          <a:lstStyle>
            <a:lvl1pPr lvl="0" algn="ctr" rtl="0">
              <a:spcBef>
                <a:spcPts val="0"/>
              </a:spcBef>
              <a:buSzPct val="100000"/>
              <a:defRPr sz="14000" b="1"/>
            </a:lvl1pPr>
            <a:lvl2pPr lvl="1" algn="ctr" rtl="0">
              <a:spcBef>
                <a:spcPts val="0"/>
              </a:spcBef>
              <a:buSzPct val="100000"/>
              <a:defRPr sz="14000" b="1"/>
            </a:lvl2pPr>
            <a:lvl3pPr lvl="2" algn="ctr" rtl="0">
              <a:spcBef>
                <a:spcPts val="0"/>
              </a:spcBef>
              <a:buSzPct val="100000"/>
              <a:defRPr sz="14000" b="1"/>
            </a:lvl3pPr>
            <a:lvl4pPr lvl="3" algn="ctr" rtl="0">
              <a:spcBef>
                <a:spcPts val="0"/>
              </a:spcBef>
              <a:buSzPct val="100000"/>
              <a:defRPr sz="14000" b="1"/>
            </a:lvl4pPr>
            <a:lvl5pPr lvl="4" algn="ctr" rtl="0">
              <a:spcBef>
                <a:spcPts val="0"/>
              </a:spcBef>
              <a:buSzPct val="100000"/>
              <a:defRPr sz="14000" b="1"/>
            </a:lvl5pPr>
            <a:lvl6pPr lvl="5" algn="ctr" rtl="0">
              <a:spcBef>
                <a:spcPts val="0"/>
              </a:spcBef>
              <a:buSzPct val="100000"/>
              <a:defRPr sz="14000" b="1"/>
            </a:lvl6pPr>
            <a:lvl7pPr lvl="6" algn="ctr" rtl="0">
              <a:spcBef>
                <a:spcPts val="0"/>
              </a:spcBef>
              <a:buSzPct val="100000"/>
              <a:defRPr sz="14000" b="1"/>
            </a:lvl7pPr>
            <a:lvl8pPr lvl="7" algn="ctr" rtl="0">
              <a:spcBef>
                <a:spcPts val="0"/>
              </a:spcBef>
              <a:buSzPct val="100000"/>
              <a:defRPr sz="14000" b="1"/>
            </a:lvl8pPr>
            <a:lvl9pPr lvl="8" algn="ctr" rtl="0">
              <a:spcBef>
                <a:spcPts val="0"/>
              </a:spcBef>
              <a:buSzPct val="100000"/>
              <a:defRPr sz="14000" b="1"/>
            </a:lvl9pPr>
          </a:lstStyle>
          <a:p>
            <a:endParaRPr/>
          </a:p>
        </p:txBody>
      </p:sp>
      <p:sp>
        <p:nvSpPr>
          <p:cNvPr id="96" name="Shape 96"/>
          <p:cNvSpPr txBox="1">
            <a:spLocks noGrp="1"/>
          </p:cNvSpPr>
          <p:nvPr>
            <p:ph type="body" idx="1"/>
          </p:nvPr>
        </p:nvSpPr>
        <p:spPr>
          <a:xfrm>
            <a:off x="311700" y="3071300"/>
            <a:ext cx="8520599" cy="9017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7" name="Shape 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pPr lvl="0" algn="r" rtl="0">
                <a:spcBef>
                  <a:spcPts val="0"/>
                </a:spcBef>
                <a:buNone/>
              </a:p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1"/>
                </a:solidFill>
                <a:latin typeface="Proxima Nova"/>
                <a:ea typeface="Proxima Nova"/>
                <a:cs typeface="Proxima Nova"/>
                <a:sym typeface="Proxima Nova"/>
              </a:rPr>
              <a:pPr lvl="0" algn="r" rtl="0">
                <a:spcBef>
                  <a:spcPts val="0"/>
                </a:spcBef>
                <a:buNone/>
              </a:p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7"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Shape 104" descr="White cloud in front of dark blue star-filled sky"/>
          <p:cNvPicPr preferRelativeResize="0"/>
          <p:nvPr/>
        </p:nvPicPr>
        <p:blipFill rotWithShape="1">
          <a:blip r:embed="rId3">
            <a:alphaModFix/>
          </a:blip>
          <a:srcRect r="1719" b="17067"/>
          <a:stretch/>
        </p:blipFill>
        <p:spPr>
          <a:xfrm>
            <a:off x="0" y="19050"/>
            <a:ext cx="9144000" cy="5143500"/>
          </a:xfrm>
          <a:prstGeom prst="rect">
            <a:avLst/>
          </a:prstGeom>
          <a:noFill/>
          <a:ln>
            <a:noFill/>
          </a:ln>
        </p:spPr>
      </p:pic>
      <p:sp>
        <p:nvSpPr>
          <p:cNvPr id="105" name="Shape 105"/>
          <p:cNvSpPr txBox="1">
            <a:spLocks noGrp="1"/>
          </p:cNvSpPr>
          <p:nvPr>
            <p:ph type="ctrTitle"/>
          </p:nvPr>
        </p:nvSpPr>
        <p:spPr>
          <a:xfrm>
            <a:off x="563700" y="2419350"/>
            <a:ext cx="8123100" cy="1188450"/>
          </a:xfrm>
          <a:prstGeom prst="rect">
            <a:avLst/>
          </a:prstGeom>
        </p:spPr>
        <p:txBody>
          <a:bodyPr lIns="91425" tIns="91425" rIns="91425" bIns="91425" anchor="b" anchorCtr="0">
            <a:noAutofit/>
          </a:bodyPr>
          <a:lstStyle/>
          <a:p>
            <a:pPr lvl="0" rtl="0">
              <a:spcBef>
                <a:spcPts val="0"/>
              </a:spcBef>
              <a:buNone/>
            </a:pPr>
            <a:br>
              <a:rPr lang="en" sz="6000" dirty="0"/>
            </a:br>
            <a:br>
              <a:rPr lang="en" sz="6000" dirty="0"/>
            </a:br>
            <a:r>
              <a:rPr lang="en" sz="6000" dirty="0"/>
              <a:t>Utilization of collected Data</a:t>
            </a:r>
            <a:br>
              <a:rPr lang="en" sz="6000" dirty="0"/>
            </a:br>
            <a:endParaRPr lang="en" sz="6000" dirty="0"/>
          </a:p>
        </p:txBody>
      </p:sp>
      <p:sp>
        <p:nvSpPr>
          <p:cNvPr id="106" name="Shape 106"/>
          <p:cNvSpPr txBox="1">
            <a:spLocks noGrp="1"/>
          </p:cNvSpPr>
          <p:nvPr>
            <p:ph type="subTitle" idx="1"/>
          </p:nvPr>
        </p:nvSpPr>
        <p:spPr>
          <a:xfrm>
            <a:off x="510450" y="3182312"/>
            <a:ext cx="8123100" cy="629999"/>
          </a:xfrm>
          <a:prstGeom prst="rect">
            <a:avLst/>
          </a:prstGeom>
        </p:spPr>
        <p:txBody>
          <a:bodyPr lIns="91425" tIns="91425" rIns="91425" bIns="91425" anchor="t" anchorCtr="0">
            <a:noAutofit/>
          </a:bodyPr>
          <a:lstStyle/>
          <a:p>
            <a:pPr lvl="0" rtl="0">
              <a:spcBef>
                <a:spcPts val="0"/>
              </a:spcBef>
              <a:buNone/>
            </a:pPr>
            <a:r>
              <a:rPr lang="en" dirty="0"/>
              <a:t>b</a:t>
            </a:r>
            <a:r>
              <a:rPr lang="en" sz="2400" dirty="0"/>
              <a:t>y</a:t>
            </a:r>
            <a:r>
              <a:rPr lang="en" dirty="0"/>
              <a:t> Paras Garg</a:t>
            </a:r>
          </a:p>
        </p:txBody>
      </p:sp>
      <p:sp>
        <p:nvSpPr>
          <p:cNvPr id="107" name="Shape 107"/>
          <p:cNvSpPr txBox="1">
            <a:spLocks noGrp="1"/>
          </p:cNvSpPr>
          <p:nvPr>
            <p:ph type="subTitle" idx="1"/>
          </p:nvPr>
        </p:nvSpPr>
        <p:spPr>
          <a:xfrm>
            <a:off x="510450" y="4370772"/>
            <a:ext cx="8123100" cy="503099"/>
          </a:xfrm>
          <a:prstGeom prst="rect">
            <a:avLst/>
          </a:prstGeom>
        </p:spPr>
        <p:txBody>
          <a:bodyPr lIns="91425" tIns="91425" rIns="91425" bIns="91425" anchor="t" anchorCtr="0">
            <a:noAutofit/>
          </a:bodyPr>
          <a:lstStyle/>
          <a:p>
            <a:pPr lvl="0" rtl="0">
              <a:spcBef>
                <a:spcPts val="0"/>
              </a:spcBef>
              <a:buNone/>
            </a:pPr>
            <a:r>
              <a:rPr lang="en" sz="1800" dirty="0"/>
              <a:t>pgarg2@stevens.edu	http://paras-garg.info</a:t>
            </a:r>
          </a:p>
        </p:txBody>
      </p:sp>
      <p:cxnSp>
        <p:nvCxnSpPr>
          <p:cNvPr id="108" name="Shape 108"/>
          <p:cNvCxnSpPr/>
          <p:nvPr/>
        </p:nvCxnSpPr>
        <p:spPr>
          <a:xfrm>
            <a:off x="615150" y="2998025"/>
            <a:ext cx="500400" cy="0"/>
          </a:xfrm>
          <a:prstGeom prst="straightConnector1">
            <a:avLst/>
          </a:prstGeom>
          <a:noFill/>
          <a:ln w="19050" cap="flat" cmpd="sng">
            <a:solidFill>
              <a:schemeClr val="lt1"/>
            </a:solidFill>
            <a:prstDash val="solid"/>
            <a:round/>
            <a:headEnd type="none" w="lg" len="lg"/>
            <a:tailEnd type="none" w="lg" len="lg"/>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3600" dirty="0"/>
              <a:t>Why companies collect data?</a:t>
            </a:r>
          </a:p>
        </p:txBody>
      </p:sp>
      <p:sp>
        <p:nvSpPr>
          <p:cNvPr id="114" name="Shape 114"/>
          <p:cNvSpPr txBox="1">
            <a:spLocks noGrp="1"/>
          </p:cNvSpPr>
          <p:nvPr>
            <p:ph type="body" idx="1"/>
          </p:nvPr>
        </p:nvSpPr>
        <p:spPr>
          <a:xfrm>
            <a:off x="381001" y="1276350"/>
            <a:ext cx="8305800" cy="3172500"/>
          </a:xfrm>
          <a:prstGeom prst="rect">
            <a:avLst/>
          </a:prstGeom>
        </p:spPr>
        <p:txBody>
          <a:bodyPr lIns="91425" tIns="91425" rIns="91425" bIns="91425" anchor="t" anchorCtr="0">
            <a:noAutofit/>
          </a:bodyPr>
          <a:lstStyle/>
          <a:p>
            <a:pPr lvl="0">
              <a:buFont typeface="Arial" pitchFamily="34" charset="0"/>
              <a:buChar char="•"/>
            </a:pPr>
            <a:r>
              <a:rPr lang="en" sz="2400" b="1" dirty="0"/>
              <a:t>  Traffic Tracking</a:t>
            </a:r>
          </a:p>
          <a:p>
            <a:pPr lvl="0">
              <a:buFont typeface="Arial" pitchFamily="34" charset="0"/>
              <a:buChar char="•"/>
            </a:pPr>
            <a:r>
              <a:rPr lang="en" sz="2400" b="1" dirty="0"/>
              <a:t>  Users Segmentation </a:t>
            </a:r>
          </a:p>
          <a:p>
            <a:pPr lvl="0">
              <a:buFont typeface="Arial" pitchFamily="34" charset="0"/>
              <a:buChar char="•"/>
            </a:pPr>
            <a:r>
              <a:rPr lang="en" sz="2400" b="1" dirty="0"/>
              <a:t>  Marketing and Sales</a:t>
            </a:r>
          </a:p>
          <a:p>
            <a:pPr lvl="0">
              <a:buFont typeface="Arial" pitchFamily="34" charset="0"/>
              <a:buChar char="•"/>
            </a:pPr>
            <a:r>
              <a:rPr lang="en" sz="2400" b="1" dirty="0"/>
              <a:t>  Product Performance</a:t>
            </a:r>
          </a:p>
          <a:p>
            <a:pPr lvl="0">
              <a:buFont typeface="Arial" pitchFamily="34" charset="0"/>
              <a:buChar char="•"/>
            </a:pPr>
            <a:r>
              <a:rPr lang="en" sz="2400" b="1" dirty="0"/>
              <a:t>  Conversion Rates</a:t>
            </a:r>
          </a:p>
        </p:txBody>
      </p:sp>
      <p:pic>
        <p:nvPicPr>
          <p:cNvPr id="1026" name="Picture 2"/>
          <p:cNvPicPr>
            <a:picLocks noChangeAspect="1" noChangeArrowheads="1"/>
          </p:cNvPicPr>
          <p:nvPr/>
        </p:nvPicPr>
        <p:blipFill>
          <a:blip r:embed="rId3"/>
          <a:srcRect/>
          <a:stretch>
            <a:fillRect/>
          </a:stretch>
        </p:blipFill>
        <p:spPr bwMode="auto">
          <a:xfrm>
            <a:off x="4114800" y="1276350"/>
            <a:ext cx="4572000" cy="32004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r>
              <a:rPr lang="en" sz="3600" dirty="0"/>
              <a:t>Traffic Tracking </a:t>
            </a:r>
          </a:p>
        </p:txBody>
      </p:sp>
      <p:sp>
        <p:nvSpPr>
          <p:cNvPr id="114" name="Shape 114"/>
          <p:cNvSpPr txBox="1">
            <a:spLocks noGrp="1"/>
          </p:cNvSpPr>
          <p:nvPr>
            <p:ph type="body" idx="1"/>
          </p:nvPr>
        </p:nvSpPr>
        <p:spPr>
          <a:xfrm>
            <a:off x="304801" y="1352550"/>
            <a:ext cx="4267200" cy="3172500"/>
          </a:xfrm>
          <a:prstGeom prst="rect">
            <a:avLst/>
          </a:prstGeom>
        </p:spPr>
        <p:txBody>
          <a:bodyPr lIns="91425" tIns="91425" rIns="91425" bIns="91425" numCol="1" anchor="t" anchorCtr="0">
            <a:noAutofit/>
          </a:bodyPr>
          <a:lstStyle/>
          <a:p>
            <a:pPr lvl="0">
              <a:buFont typeface="Arial" pitchFamily="34" charset="0"/>
              <a:buChar char="•"/>
            </a:pPr>
            <a:r>
              <a:rPr lang="en" sz="2400" b="1" dirty="0"/>
              <a:t>  Target Device  </a:t>
            </a:r>
          </a:p>
          <a:p>
            <a:pPr lvl="0">
              <a:buFont typeface="Arial" pitchFamily="34" charset="0"/>
              <a:buChar char="•"/>
            </a:pPr>
            <a:r>
              <a:rPr lang="en" sz="2400" b="1" dirty="0"/>
              <a:t>  Traffic Source</a:t>
            </a:r>
          </a:p>
          <a:p>
            <a:pPr lvl="0">
              <a:buFont typeface="Arial" pitchFamily="34" charset="0"/>
              <a:buChar char="•"/>
              <a:defRPr/>
            </a:pPr>
            <a:r>
              <a:rPr lang="en" sz="2400" b="1" dirty="0"/>
              <a:t>  Average Visits</a:t>
            </a:r>
          </a:p>
          <a:p>
            <a:pPr lvl="0">
              <a:buFont typeface="Arial" pitchFamily="34" charset="0"/>
              <a:buChar char="•"/>
              <a:defRPr/>
            </a:pPr>
            <a:r>
              <a:rPr lang="en" sz="2400" b="1" dirty="0"/>
              <a:t>  Average Duration</a:t>
            </a:r>
          </a:p>
          <a:p>
            <a:pPr lvl="0">
              <a:buFont typeface="Arial" pitchFamily="34" charset="0"/>
              <a:buChar char="•"/>
              <a:defRPr/>
            </a:pPr>
            <a:r>
              <a:rPr lang="en" sz="2400" b="1" dirty="0"/>
              <a:t>  Click Throughs</a:t>
            </a:r>
          </a:p>
        </p:txBody>
      </p:sp>
      <p:pic>
        <p:nvPicPr>
          <p:cNvPr id="2050" name="Picture 2"/>
          <p:cNvPicPr>
            <a:picLocks noChangeAspect="1" noChangeArrowheads="1"/>
          </p:cNvPicPr>
          <p:nvPr/>
        </p:nvPicPr>
        <p:blipFill>
          <a:blip r:embed="rId3"/>
          <a:srcRect/>
          <a:stretch>
            <a:fillRect/>
          </a:stretch>
        </p:blipFill>
        <p:spPr bwMode="auto">
          <a:xfrm>
            <a:off x="4038600" y="1364939"/>
            <a:ext cx="5105400" cy="1457159"/>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4007068" y="2863731"/>
            <a:ext cx="5105400" cy="1765419"/>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Segmentation</a:t>
            </a:r>
          </a:p>
        </p:txBody>
      </p:sp>
      <p:sp>
        <p:nvSpPr>
          <p:cNvPr id="3" name="Text Placeholder 2"/>
          <p:cNvSpPr>
            <a:spLocks noGrp="1"/>
          </p:cNvSpPr>
          <p:nvPr>
            <p:ph type="body" idx="1"/>
          </p:nvPr>
        </p:nvSpPr>
        <p:spPr>
          <a:xfrm>
            <a:off x="311701" y="1152475"/>
            <a:ext cx="4260300" cy="3416400"/>
          </a:xfrm>
        </p:spPr>
        <p:txBody>
          <a:bodyPr/>
          <a:lstStyle/>
          <a:p>
            <a:pPr>
              <a:buFont typeface="Arial" pitchFamily="34" charset="0"/>
              <a:buChar char="•"/>
            </a:pPr>
            <a:r>
              <a:rPr lang="en" b="1" dirty="0"/>
              <a:t>  Geographic: country, region, city, location, etc.</a:t>
            </a:r>
          </a:p>
          <a:p>
            <a:pPr>
              <a:buFont typeface="Arial" pitchFamily="34" charset="0"/>
              <a:buChar char="•"/>
            </a:pPr>
            <a:r>
              <a:rPr lang="en" b="1" dirty="0"/>
              <a:t>  Demographic: age, gender, income, occupation, marital status, etc.</a:t>
            </a:r>
          </a:p>
          <a:p>
            <a:pPr>
              <a:buFont typeface="Arial" pitchFamily="34" charset="0"/>
              <a:buChar char="•"/>
            </a:pPr>
            <a:r>
              <a:rPr lang="en" b="1" dirty="0"/>
              <a:t>  Psychographic: lifestyle, interests, opinions, etc.</a:t>
            </a:r>
          </a:p>
          <a:p>
            <a:pPr>
              <a:buFont typeface="Arial" pitchFamily="34" charset="0"/>
              <a:buChar char="•"/>
            </a:pPr>
            <a:r>
              <a:rPr lang="en" b="1" dirty="0"/>
              <a:t>  Behavioristic: brand loyal, brand switchers, heavy users, etc.</a:t>
            </a:r>
          </a:p>
        </p:txBody>
      </p:sp>
      <p:pic>
        <p:nvPicPr>
          <p:cNvPr id="3074" name="Picture 2"/>
          <p:cNvPicPr>
            <a:picLocks noChangeAspect="1" noChangeArrowheads="1"/>
          </p:cNvPicPr>
          <p:nvPr/>
        </p:nvPicPr>
        <p:blipFill>
          <a:blip r:embed="rId3"/>
          <a:srcRect/>
          <a:stretch>
            <a:fillRect/>
          </a:stretch>
        </p:blipFill>
        <p:spPr bwMode="auto">
          <a:xfrm>
            <a:off x="5029200" y="1182159"/>
            <a:ext cx="3810000" cy="3370791"/>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and Sales</a:t>
            </a:r>
          </a:p>
        </p:txBody>
      </p:sp>
      <p:sp>
        <p:nvSpPr>
          <p:cNvPr id="3" name="Text Placeholder 2"/>
          <p:cNvSpPr>
            <a:spLocks noGrp="1"/>
          </p:cNvSpPr>
          <p:nvPr>
            <p:ph type="body" idx="1"/>
          </p:nvPr>
        </p:nvSpPr>
        <p:spPr>
          <a:xfrm>
            <a:off x="311701" y="1152475"/>
            <a:ext cx="4260300" cy="3416400"/>
          </a:xfrm>
        </p:spPr>
        <p:txBody>
          <a:bodyPr/>
          <a:lstStyle/>
          <a:p>
            <a:pPr>
              <a:buFont typeface="Arial" pitchFamily="34" charset="0"/>
              <a:buChar char="•"/>
            </a:pPr>
            <a:r>
              <a:rPr lang="en" b="1" dirty="0"/>
              <a:t>  Up Sale / Cross Sale</a:t>
            </a:r>
          </a:p>
          <a:p>
            <a:pPr>
              <a:buFont typeface="Arial" pitchFamily="34" charset="0"/>
              <a:buChar char="•"/>
            </a:pPr>
            <a:r>
              <a:rPr lang="en" b="1" dirty="0"/>
              <a:t>  Recent Searches</a:t>
            </a:r>
          </a:p>
          <a:p>
            <a:pPr>
              <a:buFont typeface="Arial" pitchFamily="34" charset="0"/>
              <a:buChar char="•"/>
            </a:pPr>
            <a:r>
              <a:rPr lang="en" b="1" dirty="0"/>
              <a:t>  Suggestions</a:t>
            </a:r>
          </a:p>
          <a:p>
            <a:pPr>
              <a:buFont typeface="Arial" pitchFamily="34" charset="0"/>
              <a:buChar char="•"/>
            </a:pPr>
            <a:r>
              <a:rPr lang="en" b="1" dirty="0"/>
              <a:t>  Advertisements</a:t>
            </a:r>
          </a:p>
          <a:p>
            <a:pPr>
              <a:buFont typeface="Arial" pitchFamily="34" charset="0"/>
              <a:buChar char="•"/>
            </a:pPr>
            <a:r>
              <a:rPr lang="en" b="1" dirty="0"/>
              <a:t>  Promotions / Newsletters</a:t>
            </a:r>
          </a:p>
        </p:txBody>
      </p:sp>
      <p:pic>
        <p:nvPicPr>
          <p:cNvPr id="4098" name="Picture 2"/>
          <p:cNvPicPr>
            <a:picLocks noChangeAspect="1" noChangeArrowheads="1"/>
          </p:cNvPicPr>
          <p:nvPr/>
        </p:nvPicPr>
        <p:blipFill>
          <a:blip r:embed="rId3"/>
          <a:srcRect/>
          <a:stretch>
            <a:fillRect/>
          </a:stretch>
        </p:blipFill>
        <p:spPr bwMode="auto">
          <a:xfrm>
            <a:off x="5029200" y="1163637"/>
            <a:ext cx="3810000" cy="3389313"/>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8637</TotalTime>
  <Words>582</Words>
  <Application>Microsoft Office PowerPoint</Application>
  <PresentationFormat>On-screen Show (16:9)</PresentationFormat>
  <Paragraphs>48</Paragraphs>
  <Slides>5</Slides>
  <Notes>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vt:i4>
      </vt:variant>
    </vt:vector>
  </HeadingPairs>
  <TitlesOfParts>
    <vt:vector size="9" baseType="lpstr">
      <vt:lpstr>Proxima Nova</vt:lpstr>
      <vt:lpstr>Arial</vt:lpstr>
      <vt:lpstr>simple-light-2</vt:lpstr>
      <vt:lpstr>spearmint</vt:lpstr>
      <vt:lpstr>  Utilization of collected Data </vt:lpstr>
      <vt:lpstr>Why companies collect data?</vt:lpstr>
      <vt:lpstr>Traffic Tracking </vt:lpstr>
      <vt:lpstr>Users Segmentation</vt:lpstr>
      <vt:lpstr>Marketing and Sales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Linux  Labels / Contex</dc:title>
  <cp:lastModifiedBy>Arun Garg</cp:lastModifiedBy>
  <cp:revision>356</cp:revision>
  <dcterms:modified xsi:type="dcterms:W3CDTF">2017-10-16T23:13:34Z</dcterms:modified>
</cp:coreProperties>
</file>